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2" r:id="rId6"/>
    <p:sldId id="263" r:id="rId7"/>
    <p:sldId id="264" r:id="rId8"/>
    <p:sldId id="266" r:id="rId9"/>
    <p:sldId id="28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95" r:id="rId38"/>
    <p:sldId id="299" r:id="rId39"/>
    <p:sldId id="296" r:id="rId40"/>
    <p:sldId id="297" r:id="rId41"/>
    <p:sldId id="300" r:id="rId42"/>
    <p:sldId id="301" r:id="rId43"/>
    <p:sldId id="26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313" r:id="rId55"/>
    <p:sldId id="314" r:id="rId56"/>
    <p:sldId id="315" r:id="rId57"/>
    <p:sldId id="316" r:id="rId58"/>
    <p:sldId id="318" r:id="rId59"/>
    <p:sldId id="317" r:id="rId60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996" y="-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 t="34621" b="2953"/>
          <a:stretch/>
        </p:blipFill>
        <p:spPr>
          <a:xfrm>
            <a:off x="5327887" y="1764958"/>
            <a:ext cx="3129818" cy="3138812"/>
          </a:xfrm>
          <a:prstGeom prst="ellipse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0" y="843559"/>
            <a:ext cx="9144000" cy="818492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Rectangle 2"/>
          <p:cNvSpPr>
            <a:spLocks noGrp="1"/>
          </p:cNvSpPr>
          <p:nvPr>
            <p:ph type="ctrTitle" hasCustomPrompt="1"/>
          </p:nvPr>
        </p:nvSpPr>
        <p:spPr>
          <a:xfrm>
            <a:off x="251522" y="843561"/>
            <a:ext cx="8704221" cy="816172"/>
          </a:xfrm>
          <a:prstGeom prst="rect">
            <a:avLst/>
          </a:prstGeom>
          <a:noFill/>
        </p:spPr>
        <p:txBody>
          <a:bodyPr vert="horz" lIns="112071" tIns="56036" rIns="112071" bIns="56036" anchor="ctr" anchorCtr="0">
            <a:normAutofit/>
          </a:bodyPr>
          <a:lstStyle>
            <a:lvl1pPr algn="l" eaLnBrk="1" latinLnBrk="0" hangingPunct="1">
              <a:defRPr kumimoji="0" sz="29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eaLnBrk="1" latinLnBrk="1" hangingPunct="1"/>
            <a:r>
              <a:rPr lang="en-US" dirty="0" smtClean="0"/>
              <a:t>Title</a:t>
            </a:r>
            <a:endParaRPr dirty="0"/>
          </a:p>
        </p:txBody>
      </p:sp>
      <p:sp>
        <p:nvSpPr>
          <p:cNvPr id="9" name="Rectangle 11"/>
          <p:cNvSpPr/>
          <p:nvPr/>
        </p:nvSpPr>
        <p:spPr>
          <a:xfrm>
            <a:off x="0" y="1635647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pic>
        <p:nvPicPr>
          <p:cNvPr id="15" name="Picture 6" descr="http://oilteam.ru/eng/img/logo-b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0232"/>
            <a:ext cx="1966712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600001"/>
            <a:ext cx="216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author </a:t>
            </a:r>
            <a:r>
              <a:rPr kumimoji="0" lang="ru-RU" dirty="0" smtClean="0"/>
              <a:t/>
            </a:r>
            <a:br>
              <a:rPr kumimoji="0" lang="ru-RU" dirty="0" smtClean="0"/>
            </a:br>
            <a:r>
              <a:rPr kumimoji="0" lang="en-US" dirty="0" smtClean="0"/>
              <a:t>company information</a:t>
            </a:r>
          </a:p>
        </p:txBody>
      </p:sp>
      <p:sp>
        <p:nvSpPr>
          <p:cNvPr id="16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520001"/>
            <a:ext cx="288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city/date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4" t="28683" r="19434" b="2932"/>
          <a:stretch/>
        </p:blipFill>
        <p:spPr>
          <a:xfrm>
            <a:off x="5665387" y="1887745"/>
            <a:ext cx="2454823" cy="2528075"/>
          </a:xfrm>
          <a:prstGeom prst="ellipse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9" t="6416" r="34860" b="-43090"/>
          <a:stretch/>
        </p:blipFill>
        <p:spPr>
          <a:xfrm>
            <a:off x="5544110" y="1887745"/>
            <a:ext cx="2637298" cy="2302526"/>
          </a:xfrm>
          <a:prstGeom prst="ellipse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5470896" y="2093839"/>
            <a:ext cx="1563020" cy="2466728"/>
            <a:chOff x="4369394" y="2797834"/>
            <a:chExt cx="2084569" cy="3289732"/>
          </a:xfrm>
        </p:grpSpPr>
        <p:pic>
          <p:nvPicPr>
            <p:cNvPr id="4" name="Рисунок 3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7" t="25413" r="10877" b="10063"/>
            <a:stretch/>
          </p:blipFill>
          <p:spPr>
            <a:xfrm>
              <a:off x="4369394" y="2797834"/>
              <a:ext cx="1872208" cy="3209562"/>
            </a:xfrm>
            <a:prstGeom prst="ellipse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2" t="73905" r="7672" b="8452"/>
            <a:stretch/>
          </p:blipFill>
          <p:spPr>
            <a:xfrm>
              <a:off x="5529659" y="5209953"/>
              <a:ext cx="924304" cy="877613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/>
          <a:stretch/>
        </p:blipFill>
        <p:spPr>
          <a:xfrm>
            <a:off x="6340868" y="2796130"/>
            <a:ext cx="1700110" cy="1704324"/>
          </a:xfrm>
          <a:prstGeom prst="ellipse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r="10610" b="7827"/>
          <a:stretch/>
        </p:blipFill>
        <p:spPr>
          <a:xfrm>
            <a:off x="6381044" y="2813992"/>
            <a:ext cx="1619758" cy="1668600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" b="97697" l="1273" r="98485">
                        <a14:foregroundMark x1="34606" y1="4667" x2="34606" y2="4667"/>
                        <a14:foregroundMark x1="52121" y1="970" x2="52121" y2="970"/>
                        <a14:foregroundMark x1="93030" y1="29030" x2="93030" y2="29030"/>
                        <a14:foregroundMark x1="98606" y1="45939" x2="98606" y2="45939"/>
                        <a14:foregroundMark x1="94424" y1="66545" x2="94424" y2="66545"/>
                        <a14:foregroundMark x1="86848" y1="80788" x2="86848" y2="80788"/>
                        <a14:foregroundMark x1="78788" y1="88061" x2="78788" y2="88061"/>
                        <a14:foregroundMark x1="66848" y1="95212" x2="66848" y2="95212"/>
                        <a14:foregroundMark x1="52606" y1="97697" x2="52606" y2="97697"/>
                        <a14:foregroundMark x1="5030" y1="62061" x2="5030" y2="62061"/>
                        <a14:foregroundMark x1="1273" y1="47758" x2="1273" y2="47758"/>
                        <a14:backgroundMark x1="37697" y1="18606" x2="37697" y2="18606"/>
                        <a14:backgroundMark x1="28848" y1="45939" x2="28848" y2="45939"/>
                        <a14:backgroundMark x1="33818" y1="78606" x2="33818" y2="78606"/>
                        <a14:backgroundMark x1="15879" y1="37394" x2="15879" y2="37394"/>
                        <a14:backgroundMark x1="62182" y1="47333" x2="62182" y2="47333"/>
                        <a14:backgroundMark x1="63455" y1="67152" x2="63455" y2="67152"/>
                        <a14:backgroundMark x1="50909" y1="53212" x2="50909" y2="53212"/>
                        <a14:backgroundMark x1="73212" y1="47333" x2="73212" y2="47333"/>
                        <a14:backgroundMark x1="75394" y1="25939" x2="75394" y2="25939"/>
                        <a14:backgroundMark x1="56182" y1="19394" x2="56182" y2="19394"/>
                        <a14:backgroundMark x1="50424" y1="12303" x2="50424" y2="12303"/>
                        <a14:backgroundMark x1="59273" y1="12424" x2="59273" y2="12424"/>
                        <a14:backgroundMark x1="87212" y1="25091" x2="87212" y2="25091"/>
                        <a14:backgroundMark x1="85394" y1="22424" x2="85394" y2="22424"/>
                        <a14:backgroundMark x1="86242" y1="23697" x2="86242" y2="23697"/>
                        <a14:backgroundMark x1="85758" y1="22970" x2="85758" y2="22970"/>
                        <a14:backgroundMark x1="25455" y1="87394" x2="25455" y2="87394"/>
                        <a14:backgroundMark x1="23697" y1="86242" x2="23697" y2="86242"/>
                        <a14:backgroundMark x1="22909" y1="85697" x2="22909" y2="85697"/>
                        <a14:backgroundMark x1="22364" y1="85394" x2="22364" y2="8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31" r="1303" b="980"/>
          <a:stretch/>
        </p:blipFill>
        <p:spPr>
          <a:xfrm>
            <a:off x="5327887" y="1764960"/>
            <a:ext cx="3129818" cy="313881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465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2" y="113476"/>
            <a:ext cx="7776383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9" name="Title 13"/>
          <p:cNvSpPr txBox="1">
            <a:spLocks/>
          </p:cNvSpPr>
          <p:nvPr/>
        </p:nvSpPr>
        <p:spPr>
          <a:xfrm>
            <a:off x="251520" y="450894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 defTabSz="1334658" rtl="0" eaLnBrk="1" latinLnBrk="0" hangingPunct="1">
              <a:spcBef>
                <a:spcPct val="0"/>
              </a:spcBef>
              <a:buNone/>
              <a:defRPr 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000" b="1" dirty="0">
              <a:solidFill>
                <a:srgbClr val="23A3C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7"/>
            <a:ext cx="8856984" cy="360040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8856984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6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7" name="Дата 26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25.07.2018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8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011911"/>
            <a:ext cx="4464496" cy="773339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4392488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25.07.2018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98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25.07.2018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41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868144" y="915566"/>
            <a:ext cx="3168352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8928992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2736304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23"/>
          </p:nvPr>
        </p:nvSpPr>
        <p:spPr>
          <a:xfrm>
            <a:off x="2915816" y="915566"/>
            <a:ext cx="2880320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4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25.07.2018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8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2" y="2643758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319654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2643758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2" y="4587975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4"/>
          </p:nvPr>
        </p:nvSpPr>
        <p:spPr>
          <a:xfrm>
            <a:off x="4572000" y="2931791"/>
            <a:ext cx="4319654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6"/>
          </p:nvPr>
        </p:nvSpPr>
        <p:spPr>
          <a:xfrm>
            <a:off x="107504" y="2931791"/>
            <a:ext cx="4392488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21" name="Текст 25" title="Подзаголовок"/>
          <p:cNvSpPr>
            <a:spLocks noGrp="1"/>
          </p:cNvSpPr>
          <p:nvPr>
            <p:ph type="body" sz="quarter" idx="27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8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25.07.2018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1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816610" y="872395"/>
            <a:ext cx="5766327" cy="1933105"/>
            <a:chOff x="2422773" y="1163459"/>
            <a:chExt cx="7690438" cy="2578070"/>
          </a:xfrm>
          <a:effectLst/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2616316" y="2715767"/>
            <a:ext cx="5904656" cy="22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	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E</a:t>
            </a: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</a:t>
            </a:r>
            <a:endParaRPr lang="en-US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Web site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www.oilteam.ru</a:t>
            </a:r>
            <a:endParaRPr lang="ru-RU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73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0" y="3108541"/>
            <a:ext cx="9144000" cy="609600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3231031"/>
            <a:ext cx="7239000" cy="440827"/>
          </a:xfrm>
          <a:prstGeom prst="rect">
            <a:avLst/>
          </a:prstGeom>
          <a:noFill/>
        </p:spPr>
        <p:txBody>
          <a:bodyPr vert="horz" lIns="112071" tIns="56036" rIns="112071" bIns="56036"/>
          <a:lstStyle>
            <a:lvl1pPr algn="l" eaLnBrk="1" latinLnBrk="0" hangingPunct="1">
              <a:defRPr kumimoji="0" sz="24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9" name="Rectangle 10"/>
          <p:cNvSpPr/>
          <p:nvPr/>
        </p:nvSpPr>
        <p:spPr>
          <a:xfrm>
            <a:off x="0" y="3715822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633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8640363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479889" marR="0" indent="-479889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РАЗДЕЛ 1 </a:t>
            </a:r>
          </a:p>
          <a:p>
            <a:pPr lvl="0"/>
            <a:r>
              <a:rPr lang="ru-RU" dirty="0" smtClean="0"/>
              <a:t>РАЗДЕЛ 2 </a:t>
            </a:r>
          </a:p>
          <a:p>
            <a:pPr lvl="0"/>
            <a:r>
              <a:rPr lang="ru-RU" dirty="0" smtClean="0"/>
              <a:t>РАЗДЕЛ 3 </a:t>
            </a:r>
          </a:p>
          <a:p>
            <a:pPr lvl="0"/>
            <a:r>
              <a:rPr lang="ru-RU" dirty="0" smtClean="0"/>
              <a:t>РАЗДЕЛ 4 </a:t>
            </a:r>
          </a:p>
          <a:p>
            <a:pPr lvl="0"/>
            <a:r>
              <a:rPr lang="ru-RU" dirty="0" smtClean="0"/>
              <a:t>РАЗДЕЛ 5 </a:t>
            </a:r>
          </a:p>
          <a:p>
            <a:pPr lvl="0"/>
            <a:r>
              <a:rPr lang="ru-RU" dirty="0" smtClean="0"/>
              <a:t>РАЗДЕЛ 6 </a:t>
            </a:r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0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25.07.2018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60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4861247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1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25.07.2018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4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0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1" y="2841719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2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25.07.2018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816610" y="627535"/>
            <a:ext cx="5766327" cy="1933105"/>
            <a:chOff x="2422773" y="1163459"/>
            <a:chExt cx="7690438" cy="2578070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5" name="Text Box 0"/>
          <p:cNvSpPr txBox="1">
            <a:spLocks noChangeArrowheads="1"/>
          </p:cNvSpPr>
          <p:nvPr/>
        </p:nvSpPr>
        <p:spPr bwMode="auto">
          <a:xfrm>
            <a:off x="2843808" y="2355726"/>
            <a:ext cx="4248472" cy="274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 </a:t>
            </a:r>
          </a:p>
        </p:txBody>
      </p:sp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3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2"/>
            <a:ext cx="4861247" cy="3779360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1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8" name="Дата 7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25.07.2018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4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0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5" y="2842052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25.07.2018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632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oilteam.ru/eng/img/logo-big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9"/>
          <a:stretch/>
        </p:blipFill>
        <p:spPr bwMode="auto">
          <a:xfrm>
            <a:off x="8313160" y="130232"/>
            <a:ext cx="673824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4"/>
          <p:cNvSpPr>
            <a:spLocks noGrp="1"/>
          </p:cNvSpPr>
          <p:nvPr>
            <p:ph type="dt" sz="quarter" idx="2"/>
          </p:nvPr>
        </p:nvSpPr>
        <p:spPr>
          <a:xfrm>
            <a:off x="107504" y="4860000"/>
            <a:ext cx="1531848" cy="266700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3D96A2D-6F86-4E01-B286-D8E27A6F4423}" type="datetimeFigureOut">
              <a:rPr lang="ru-RU" smtClean="0"/>
              <a:t>25.07.2018</a:t>
            </a:fld>
            <a:endParaRPr lang="ru-RU"/>
          </a:p>
        </p:txBody>
      </p:sp>
      <p:sp>
        <p:nvSpPr>
          <p:cNvPr id="7" name="Нижний колонтитул 22"/>
          <p:cNvSpPr>
            <a:spLocks noGrp="1"/>
          </p:cNvSpPr>
          <p:nvPr>
            <p:ph type="ftr" sz="quarter" idx="3"/>
          </p:nvPr>
        </p:nvSpPr>
        <p:spPr>
          <a:xfrm>
            <a:off x="1648619" y="4860002"/>
            <a:ext cx="5702300" cy="255587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7812360" y="4860000"/>
            <a:ext cx="990600" cy="277812"/>
          </a:xfrm>
          <a:prstGeom prst="rect">
            <a:avLst/>
          </a:prstGeom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0" y="825559"/>
            <a:ext cx="9144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-662" y="4839479"/>
            <a:ext cx="9144000" cy="53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94278"/>
            <a:ext cx="8064896" cy="389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42784" y="483519"/>
            <a:ext cx="7957608" cy="34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1546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120712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marR="0" indent="0" algn="l" defTabSz="112071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rgbClr val="00B0F0"/>
          </a:solidFill>
          <a:latin typeface="+mn-lt"/>
          <a:ea typeface="+mn-ea"/>
          <a:cs typeface="+mn-cs"/>
        </a:defRPr>
      </a:lvl1pPr>
      <a:lvl2pPr marL="910579" indent="-350223" algn="l" defTabSz="1120712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0891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1247" indent="-280179" algn="l" defTabSz="112071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1603" indent="-280179" algn="l" defTabSz="112071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195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2315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02672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302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0356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071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06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1425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8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6213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2494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8285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K-means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9024" r="5086" b="9024"/>
          <a:stretch/>
        </p:blipFill>
        <p:spPr bwMode="auto">
          <a:xfrm>
            <a:off x="4625860" y="949665"/>
            <a:ext cx="4410636" cy="356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43558"/>
            <a:ext cx="4181974" cy="370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9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9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+ 140ms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2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2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8077" r="5360" b="8077"/>
          <a:stretch/>
        </p:blipFill>
        <p:spPr bwMode="auto">
          <a:xfrm>
            <a:off x="4572000" y="871771"/>
            <a:ext cx="4403794" cy="365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42726"/>
            <a:ext cx="3907718" cy="34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1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5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2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8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20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64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3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8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1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 smtClean="0"/>
              <a:t>Even statistically small classes with significant distribution difference are successfully separated from background data.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 </a:t>
            </a:r>
          </a:p>
          <a:p>
            <a:r>
              <a:rPr lang="en-US" b="0" dirty="0" smtClean="0"/>
              <a:t>fuzzy and sometimes illogical splitting of the classes especially when number of classes is low.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1" t="3180" r="-10181" b="318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3" t="3400" r="-10873" b="340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7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7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45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6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8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6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10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3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79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881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7" t="-5661" r="-7617" b="-566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98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/>
              <a:t>Border/edge artifacts </a:t>
            </a:r>
            <a:r>
              <a:rPr lang="en-US" b="0" dirty="0" smtClean="0"/>
              <a:t>are successfully separated from the meaningful data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</a:t>
            </a:r>
          </a:p>
          <a:p>
            <a:r>
              <a:rPr lang="en-US" b="0" dirty="0" smtClean="0"/>
              <a:t>Border/edge artifacts were incorporated in the possibly meaningful cluster (red)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Instantaneous attributes with artifacts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0" t="-4697" r="-6620" b="-4697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324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Рисунок 5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Прямоугольник 6"/>
          <p:cNvSpPr/>
          <p:nvPr/>
        </p:nvSpPr>
        <p:spPr>
          <a:xfrm>
            <a:off x="4572000" y="1059582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K.means.clustering.with.6.clusters.of.sizes.7464..6364..11942..9366..6345..5536 </a:t>
            </a:r>
          </a:p>
          <a:p>
            <a:r>
              <a:rPr lang="en-AU" sz="1200" dirty="0"/>
              <a:t> values      : -2748.45, 2858.335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1        NA</a:t>
            </a:r>
          </a:p>
          <a:p>
            <a:r>
              <a:rPr lang="en-AU" sz="1200" dirty="0"/>
              <a:t> 2        6 0.2410000</a:t>
            </a:r>
          </a:p>
          <a:p>
            <a:r>
              <a:rPr lang="en-AU" sz="1200" dirty="0"/>
              <a:t> 3        5 0.3420000</a:t>
            </a:r>
          </a:p>
          <a:p>
            <a:r>
              <a:rPr lang="en-AU" sz="1200" dirty="0"/>
              <a:t> 4        4 0.4548013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6        2 0.8169381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9320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Рисунок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Прямоугольник 7"/>
          <p:cNvSpPr/>
          <p:nvPr/>
        </p:nvSpPr>
        <p:spPr>
          <a:xfrm>
            <a:off x="4565176" y="1131590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layer </a:t>
            </a:r>
          </a:p>
          <a:p>
            <a:r>
              <a:rPr lang="en-AU" sz="1200" dirty="0"/>
              <a:t> values      : 1, 6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2        NA</a:t>
            </a:r>
          </a:p>
          <a:p>
            <a:r>
              <a:rPr lang="en-AU" sz="1200" dirty="0"/>
              <a:t> 2        4 0.3413081</a:t>
            </a:r>
          </a:p>
          <a:p>
            <a:r>
              <a:rPr lang="en-AU" sz="1200" dirty="0"/>
              <a:t> 3        6 0.4260000</a:t>
            </a:r>
          </a:p>
          <a:p>
            <a:r>
              <a:rPr lang="en-AU" sz="1200" dirty="0"/>
              <a:t> 4        1 0.4550000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6        5 0.8169381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67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1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 smoothing</a:t>
            </a:r>
            <a:endParaRPr lang="ru-RU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042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 smoothing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87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smoothing</a:t>
            </a:r>
            <a:endParaRPr lang="ru-RU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017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7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smoothing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91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7 classes: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7 classes: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2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094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Kernels QC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80" t="52" r="-20080" b="5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4427984" y="2859782"/>
            <a:ext cx="3528392" cy="165618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547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45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616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HC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t="4586" r="3246" b="4586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738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SVM one-class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4444" r="3100" b="4444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5425" r="3363" b="5425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807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2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GLM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566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NNET</a:t>
            </a:r>
            <a:r>
              <a:rPr lang="en-US" dirty="0"/>
              <a:t> – averaged in 200x200m</a:t>
            </a:r>
            <a:endParaRPr lang="en-US" dirty="0" smtClean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b="1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129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NNET</a:t>
            </a:r>
            <a:r>
              <a:rPr lang="en-US" dirty="0"/>
              <a:t> – averaged in 200x200m</a:t>
            </a:r>
            <a:endParaRPr lang="en-US" dirty="0" smtClean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b="1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 b="263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79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(automatic classes):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9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4202" r="3099" b="4079"/>
          <a:stretch/>
        </p:blipFill>
        <p:spPr bwMode="auto">
          <a:xfrm>
            <a:off x="323528" y="1347614"/>
            <a:ext cx="3340699" cy="291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717" r="3872" b="8214"/>
          <a:stretch/>
        </p:blipFill>
        <p:spPr bwMode="auto">
          <a:xfrm>
            <a:off x="3995936" y="915566"/>
            <a:ext cx="4838131" cy="38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6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</a:t>
            </a:r>
            <a:r>
              <a:rPr lang="en-US" dirty="0" smtClean="0"/>
              <a:t>(15-22-33)</a:t>
            </a:r>
            <a:endParaRPr lang="ru-RU" dirty="0"/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(15-22-33)</a:t>
            </a:r>
            <a:endParaRPr lang="ru-RU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31626</TotalTime>
  <Words>536</Words>
  <Application>Microsoft Office PowerPoint</Application>
  <PresentationFormat>Экран (16:9)</PresentationFormat>
  <Paragraphs>103</Paragraphs>
  <Slides>59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0" baseType="lpstr"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SVM regression</vt:lpstr>
      <vt:lpstr>GLM regression</vt:lpstr>
      <vt:lpstr>SVM regression</vt:lpstr>
      <vt:lpstr>GLM regression</vt:lpstr>
      <vt:lpstr>SVM regression</vt:lpstr>
      <vt:lpstr>GLM regression</vt:lpstr>
      <vt:lpstr>SVM regression</vt:lpstr>
      <vt:lpstr>Clustering</vt:lpstr>
      <vt:lpstr>Clustering</vt:lpstr>
      <vt:lpstr>Clustering</vt:lpstr>
      <vt:lpstr>Clustering</vt:lpstr>
      <vt:lpstr>Regression</vt:lpstr>
      <vt:lpstr>Regression</vt:lpstr>
      <vt:lpstr>Regression</vt:lpstr>
      <vt:lpstr>Regression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Гриценко Алексей Михайлович</dc:creator>
  <cp:lastModifiedBy>Гриценко Алексей Михайлович</cp:lastModifiedBy>
  <cp:revision>41</cp:revision>
  <dcterms:created xsi:type="dcterms:W3CDTF">2018-05-04T15:57:19Z</dcterms:created>
  <dcterms:modified xsi:type="dcterms:W3CDTF">2018-07-25T18:19:41Z</dcterms:modified>
</cp:coreProperties>
</file>